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  <p:sldMasterId id="2147483674" r:id="rId3"/>
    <p:sldMasterId id="2147483675" r:id="rId4"/>
  </p:sldMasterIdLst>
  <p:notesMasterIdLst>
    <p:notesMasterId r:id="rId21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 type="screen16x9"/>
  <p:notesSz cx="6858000" cy="9144000"/>
  <p:embeddedFontLst>
    <p:embeddedFont>
      <p:font typeface="Oswald" panose="020B0604020202020204" charset="0"/>
      <p:regular r:id="rId22"/>
      <p:bold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94660"/>
  </p:normalViewPr>
  <p:slideViewPr>
    <p:cSldViewPr snapToGrid="0">
      <p:cViewPr>
        <p:scale>
          <a:sx n="150" d="100"/>
          <a:sy n="150" d="100"/>
        </p:scale>
        <p:origin x="564" y="-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gif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61ee9756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2" name="Google Shape;522;g61ee9756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61ee9756c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g61ee9756c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61ee9756c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g61ee9756c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61ee9756c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3" name="Google Shape;593;g61ee9756c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61ee9756c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0" name="Google Shape;600;g61ee9756c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61ee9756c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g61ee9756c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61ee9756c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2" name="Google Shape;612;g61ee9756c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61ee9756c0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61ee9756c0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61ee9756c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61ee9756c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61ee9756c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g61ee9756c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61ee9756c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2" name="Google Shape;542;g61ee9756c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61ee9756c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g61ee9756c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61ee9756c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4" name="Google Shape;554;g61ee9756c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61ee9756c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g61ee9756c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61ee9756c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7" name="Google Shape;567;g61ee9756c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61ee9756c0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5" name="Google Shape;575;g61ee9756c0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79" name="Google Shape;79;p14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80" name="Google Shape;80;p14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1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82" name="Google Shape;82;p1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83" name="Google Shape;83;p1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84" name="Google Shape;84;p14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1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14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4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44" name="Google Shape;144;p16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45" name="Google Shape;145;p16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146" name="Google Shape;146;p1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7" name="Google Shape;147;p1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9" name="Google Shape;149;p16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150" name="Google Shape;150;p1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16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6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79" name="Google Shape;179;p16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83" name="Google Shape;183;p1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84" name="Google Shape;184;p1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85" name="Google Shape;185;p1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86" name="Google Shape;186;p1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7" name="Google Shape;187;p1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8" name="Google Shape;188;p1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89" name="Google Shape;189;p1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90" name="Google Shape;190;p1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1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2" name="Google Shape;222;p18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23" name="Google Shape;223;p18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224" name="Google Shape;224;p1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225" name="Google Shape;225;p1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26" name="Google Shape;226;p18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7" name="Google Shape;227;p18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8" name="Google Shape;228;p1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9" name="Google Shape;229;p1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30" name="Google Shape;230;p1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1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8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9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61" name="Google Shape;261;p19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62" name="Google Shape;262;p1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63" name="Google Shape;263;p19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4" name="Google Shape;264;p19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5" name="Google Shape;265;p19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66" name="Google Shape;266;p1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67" name="Google Shape;267;p1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9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0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98" name="Google Shape;298;p20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99" name="Google Shape;299;p20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300" name="Google Shape;300;p2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2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2" name="Google Shape;302;p2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03" name="Google Shape;303;p20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304" name="Google Shape;304;p2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" name="Google Shape;329;p20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0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0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6" name="Google Shape;336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7" name="Google Shape;33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ll graph">
  <p:cSld name="All graph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4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67" name="Google Shape;367;p24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68" name="Google Shape;368;p24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369" name="Google Shape;369;p2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0" name="Google Shape;370;p2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1" name="Google Shape;371;p2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72" name="Google Shape;372;p24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373" name="Google Shape;373;p2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24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4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4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4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1 column" type="tx">
  <p:cSld name="TITLE_AND_BODY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5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04" name="Google Shape;404;p2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05" name="Google Shape;405;p2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06" name="Google Shape;406;p2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407" name="Google Shape;407;p2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08" name="Google Shape;408;p2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09" name="Google Shape;409;p2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10" name="Google Shape;410;p2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11" name="Google Shape;411;p25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412" name="Google Shape;412;p2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2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2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26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42" name="Google Shape;442;p26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443" name="Google Shape;443;p26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44" name="Google Shape;444;p2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45" name="Google Shape;445;p2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46" name="Google Shape;446;p2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47" name="Google Shape;447;p26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8" name="Google Shape;448;p2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2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3" name="Google Shape;473;p26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6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6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6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477" name="Google Shape;477;p26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3 columns">
  <p:cSld name="TITLE_AND_TWO_COLUMNS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1" name="Google Shape;481;p27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83" name="Google Shape;483;p2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484" name="Google Shape;484;p2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485" name="Google Shape;485;p2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86" name="Google Shape;486;p2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87" name="Google Shape;487;p2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488" name="Google Shape;488;p2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489" name="Google Shape;489;p27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490" name="Google Shape;490;p2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5" name="Google Shape;515;p2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7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letely blank">
  <p:cSld name="BLANK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52" name="Google Shape;52;p1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1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1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1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1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1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1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1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1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5" name="Google Shape;65;p1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6" name="Google Shape;66;p1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7" name="Google Shape;67;p1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8" name="Google Shape;68;p1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1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1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1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1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1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1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5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117" name="Google Shape;117;p15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5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15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15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15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15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123;p15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" name="Google Shape;124;p15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5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5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127;p15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" name="Google Shape;128;p15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15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0" name="Google Shape;130;p15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131;p15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2" name="Google Shape;132;p15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133;p15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5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15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7" name="Google Shape;137;p15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8" name="Google Shape;138;p15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5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2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340" name="Google Shape;340;p2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p2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p2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p2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p2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p2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p2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p2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p2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p2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0" name="Google Shape;350;p2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51" name="Google Shape;351;p2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2" name="Google Shape;352;p2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3" name="Google Shape;353;p2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4" name="Google Shape;354;p2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5" name="Google Shape;355;p2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6" name="Google Shape;356;p2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7" name="Google Shape;357;p2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8" name="Google Shape;358;p2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59" name="Google Shape;359;p2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0" name="Google Shape;360;p2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1" name="Google Shape;361;p2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2" name="Google Shape;362;p2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63" name="Google Shape;363;p23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64" name="Google Shape;364;p23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108975" y="3107350"/>
            <a:ext cx="8487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3000">
                <a:latin typeface="Muli"/>
                <a:ea typeface="Muli"/>
                <a:cs typeface="Muli"/>
                <a:sym typeface="Muli"/>
              </a:rPr>
              <a:t>Hackathon </a:t>
            </a:r>
            <a:r>
              <a:rPr lang="en-GB" sz="3000"/>
              <a:t>#3</a:t>
            </a:r>
            <a:r>
              <a:rPr lang="en-GB" sz="3000">
                <a:latin typeface="Muli"/>
                <a:ea typeface="Muli"/>
                <a:cs typeface="Muli"/>
                <a:sym typeface="Muli"/>
              </a:rPr>
              <a:t> - </a:t>
            </a:r>
            <a:r>
              <a:rPr lang="en-GB" sz="3000"/>
              <a:t>Time Series Forecasting</a:t>
            </a:r>
            <a:endParaRPr sz="300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525" name="Google Shape;5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850" y="80450"/>
            <a:ext cx="1538125" cy="19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29"/>
          <p:cNvSpPr txBox="1"/>
          <p:nvPr/>
        </p:nvSpPr>
        <p:spPr>
          <a:xfrm>
            <a:off x="3333666" y="3783725"/>
            <a:ext cx="5214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September 27th, 2020</a:t>
            </a:r>
            <a:endParaRPr sz="240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8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38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Model selection</a:t>
            </a:r>
            <a:endParaRPr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07A2180-0329-46E6-975C-DCB037615268}"/>
              </a:ext>
            </a:extLst>
          </p:cNvPr>
          <p:cNvSpPr/>
          <p:nvPr/>
        </p:nvSpPr>
        <p:spPr>
          <a:xfrm>
            <a:off x="315113" y="1806794"/>
            <a:ext cx="311388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Baseline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10% true labels</a:t>
            </a: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f1_score = 0,17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2º submission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50% true labels </a:t>
            </a: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f1_score validation = 0,80</a:t>
            </a: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f1_score = 0,18</a:t>
            </a:r>
          </a:p>
          <a:p>
            <a:pPr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2F3E7C6-3224-4413-A011-A29A70ECF140}"/>
              </a:ext>
            </a:extLst>
          </p:cNvPr>
          <p:cNvSpPr/>
          <p:nvPr/>
        </p:nvSpPr>
        <p:spPr>
          <a:xfrm>
            <a:off x="292671" y="1193056"/>
            <a:ext cx="437171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We’ve started using </a:t>
            </a:r>
            <a:r>
              <a:rPr lang="en-US" dirty="0" err="1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MultinomialNB</a:t>
            </a: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 but had f1_score = 0.</a:t>
            </a:r>
          </a:p>
          <a:p>
            <a:pPr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Change to Random </a:t>
            </a:r>
            <a:r>
              <a:rPr lang="en-US" dirty="0" err="1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Florest</a:t>
            </a:r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ECBD1D2-BB3F-4F58-876A-90EBA058CBD8}"/>
              </a:ext>
            </a:extLst>
          </p:cNvPr>
          <p:cNvSpPr/>
          <p:nvPr/>
        </p:nvSpPr>
        <p:spPr>
          <a:xfrm>
            <a:off x="4348828" y="2147195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10% true changing the classifier – f1_score = 0,22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Over and Under sample – f1_score = 0,10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19542C7-DD71-4CD4-AC74-A5ED29215C99}"/>
              </a:ext>
            </a:extLst>
          </p:cNvPr>
          <p:cNvSpPr/>
          <p:nvPr/>
        </p:nvSpPr>
        <p:spPr>
          <a:xfrm>
            <a:off x="1579301" y="3253405"/>
            <a:ext cx="9525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uli"/>
                <a:ea typeface="Muli"/>
                <a:cs typeface="Muli"/>
                <a:sym typeface="Muli"/>
              </a:rPr>
              <a:t>overfitting</a:t>
            </a:r>
            <a:endParaRPr lang="pt-PT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39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Results and discussion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0"/>
          <p:cNvSpPr/>
          <p:nvPr/>
        </p:nvSpPr>
        <p:spPr>
          <a:xfrm>
            <a:off x="615319" y="1284562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/>
            <a:endParaRPr lang="en-US" dirty="0">
              <a:solidFill>
                <a:srgbClr val="1B1D24"/>
              </a:solidFill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dataset with 10% of true labels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Title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Some extra features</a:t>
            </a:r>
          </a:p>
          <a:p>
            <a:pPr lvl="0" algn="just"/>
            <a:endParaRPr lang="en-US" dirty="0">
              <a:solidFill>
                <a:srgbClr val="1B1D24"/>
              </a:solidFill>
            </a:endParaRPr>
          </a:p>
        </p:txBody>
      </p:sp>
      <p:sp>
        <p:nvSpPr>
          <p:cNvPr id="596" name="Google Shape;596;p40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Results and discussion</a:t>
            </a:r>
            <a:endParaRPr/>
          </a:p>
        </p:txBody>
      </p:sp>
      <p:sp>
        <p:nvSpPr>
          <p:cNvPr id="5" name="Google Shape;595;p40">
            <a:extLst>
              <a:ext uri="{FF2B5EF4-FFF2-40B4-BE49-F238E27FC236}">
                <a16:creationId xmlns:a16="http://schemas.microsoft.com/office/drawing/2014/main" id="{A316063B-17E4-4883-9CBE-E93319F90A3C}"/>
              </a:ext>
            </a:extLst>
          </p:cNvPr>
          <p:cNvSpPr/>
          <p:nvPr/>
        </p:nvSpPr>
        <p:spPr>
          <a:xfrm>
            <a:off x="232437" y="947640"/>
            <a:ext cx="1692075" cy="646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/>
            <a:endParaRPr lang="en-US" b="1" dirty="0">
              <a:solidFill>
                <a:srgbClr val="1B1D24"/>
              </a:solidFill>
            </a:endParaRPr>
          </a:p>
          <a:p>
            <a:pPr lvl="0" algn="just"/>
            <a:r>
              <a:rPr lang="en-US" b="1" dirty="0">
                <a:solidFill>
                  <a:srgbClr val="1B1D24"/>
                </a:solidFill>
              </a:rPr>
              <a:t>f1_score = 0,37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0B97636-5F88-4369-956F-BCB147551C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26289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746593-472A-4884-8C40-3B99BD862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760" y="2366156"/>
            <a:ext cx="4586799" cy="16005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3FC5EFC-35CD-4BEA-AE75-6400CFF7A883}"/>
              </a:ext>
            </a:extLst>
          </p:cNvPr>
          <p:cNvSpPr/>
          <p:nvPr/>
        </p:nvSpPr>
        <p:spPr>
          <a:xfrm>
            <a:off x="4826000" y="2978150"/>
            <a:ext cx="438150" cy="184150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3. Future Work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5" name="Google Shape;595;p40">
            <a:extLst>
              <a:ext uri="{FF2B5EF4-FFF2-40B4-BE49-F238E27FC236}">
                <a16:creationId xmlns:a16="http://schemas.microsoft.com/office/drawing/2014/main" id="{2F94D960-6C00-4957-B08A-8A30A0A4CD62}"/>
              </a:ext>
            </a:extLst>
          </p:cNvPr>
          <p:cNvSpPr/>
          <p:nvPr/>
        </p:nvSpPr>
        <p:spPr>
          <a:xfrm>
            <a:off x="93850" y="12707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Use complete dataset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Explore more features:</a:t>
            </a:r>
          </a:p>
          <a:p>
            <a:pPr marL="285750" lvl="8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Use one hot </a:t>
            </a:r>
            <a:r>
              <a:rPr lang="en-US" dirty="0" err="1">
                <a:solidFill>
                  <a:srgbClr val="1B1D24"/>
                </a:solidFill>
              </a:rPr>
              <a:t>enconding</a:t>
            </a:r>
            <a:r>
              <a:rPr lang="en-US" dirty="0">
                <a:solidFill>
                  <a:srgbClr val="1B1D24"/>
                </a:solidFill>
              </a:rPr>
              <a:t> in </a:t>
            </a:r>
            <a:r>
              <a:rPr lang="en-US" dirty="0" err="1">
                <a:solidFill>
                  <a:srgbClr val="1B1D24"/>
                </a:solidFill>
              </a:rPr>
              <a:t>article_source</a:t>
            </a:r>
            <a:r>
              <a:rPr lang="en-US" dirty="0">
                <a:solidFill>
                  <a:srgbClr val="1B1D24"/>
                </a:solidFill>
              </a:rPr>
              <a:t>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Features selection using PCA and SVC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Spacy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B1D24"/>
                </a:solidFill>
              </a:rPr>
              <a:t>Hyperparameters </a:t>
            </a:r>
            <a:r>
              <a:rPr lang="en-US" dirty="0" err="1">
                <a:solidFill>
                  <a:srgbClr val="1B1D24"/>
                </a:solidFill>
              </a:rPr>
              <a:t>tunning</a:t>
            </a:r>
            <a:endParaRPr lang="en-US" dirty="0">
              <a:solidFill>
                <a:srgbClr val="1B1D2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3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The End!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4"/>
          <p:cNvSpPr txBox="1">
            <a:spLocks noGrp="1"/>
          </p:cNvSpPr>
          <p:nvPr>
            <p:ph type="title"/>
          </p:nvPr>
        </p:nvSpPr>
        <p:spPr>
          <a:xfrm>
            <a:off x="1068925" y="1988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Pun!</a:t>
            </a:r>
            <a:endParaRPr/>
          </a:p>
        </p:txBody>
      </p:sp>
      <p:pic>
        <p:nvPicPr>
          <p:cNvPr id="620" name="Google Shape;6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5" y="1104900"/>
            <a:ext cx="32385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0"/>
          <p:cNvSpPr txBox="1">
            <a:spLocks noGrp="1"/>
          </p:cNvSpPr>
          <p:nvPr>
            <p:ph type="ctrTitle" idx="4294967295"/>
          </p:nvPr>
        </p:nvSpPr>
        <p:spPr>
          <a:xfrm>
            <a:off x="685800" y="24215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Covid</a:t>
            </a:r>
            <a:r>
              <a:rPr lang="en-GB" sz="36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Haters</a:t>
            </a:r>
            <a:endParaRPr sz="36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532" name="Google Shape;532;p30"/>
          <p:cNvSpPr txBox="1">
            <a:spLocks noGrp="1"/>
          </p:cNvSpPr>
          <p:nvPr>
            <p:ph type="subTitle" idx="4294967295"/>
          </p:nvPr>
        </p:nvSpPr>
        <p:spPr>
          <a:xfrm>
            <a:off x="3519800" y="3467100"/>
            <a:ext cx="4938300" cy="13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00A1DF"/>
                </a:solidFill>
                <a:latin typeface="Muli"/>
                <a:ea typeface="Muli"/>
                <a:cs typeface="Muli"/>
                <a:sym typeface="Muli"/>
              </a:rPr>
              <a:t>Andrés Mangas</a:t>
            </a:r>
            <a:endParaRPr b="1" dirty="0">
              <a:solidFill>
                <a:srgbClr val="00A1D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00A1DF"/>
                </a:solidFill>
                <a:latin typeface="Muli"/>
                <a:ea typeface="Muli"/>
                <a:cs typeface="Muli"/>
                <a:sym typeface="Muli"/>
              </a:rPr>
              <a:t>Fernanda Cohen</a:t>
            </a:r>
            <a:endParaRPr b="1" dirty="0">
              <a:solidFill>
                <a:srgbClr val="00A1DF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b="1" dirty="0">
                <a:solidFill>
                  <a:srgbClr val="00A1DF"/>
                </a:solidFill>
                <a:latin typeface="Muli"/>
                <a:ea typeface="Muli"/>
                <a:cs typeface="Muli"/>
                <a:sym typeface="Muli"/>
              </a:rPr>
              <a:t>Sonia </a:t>
            </a:r>
            <a:r>
              <a:rPr lang="en-GB" b="1" dirty="0" err="1">
                <a:solidFill>
                  <a:srgbClr val="00A1DF"/>
                </a:solidFill>
                <a:latin typeface="Muli"/>
                <a:ea typeface="Muli"/>
                <a:cs typeface="Muli"/>
                <a:sym typeface="Muli"/>
              </a:rPr>
              <a:t>Seyedallaei</a:t>
            </a:r>
            <a:endParaRPr sz="1400" b="1" i="1" dirty="0">
              <a:solidFill>
                <a:srgbClr val="00A1DF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1026" name="Picture 2" descr="Homer Simpson Episode 3 GIF">
            <a:extLst>
              <a:ext uri="{FF2B5EF4-FFF2-40B4-BE49-F238E27FC236}">
                <a16:creationId xmlns:a16="http://schemas.microsoft.com/office/drawing/2014/main" id="{B701A33E-7D17-4B6F-BAB0-C1E49D82D9F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4" y="2195232"/>
            <a:ext cx="2703832" cy="2061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1. </a:t>
            </a: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Problem description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2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Warning! Fake news about </a:t>
            </a:r>
            <a:r>
              <a:rPr lang="en-US" dirty="0" err="1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covit</a:t>
            </a: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 are around and we are going to catch them in this </a:t>
            </a:r>
            <a:r>
              <a:rPr lang="en-US" dirty="0" err="1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hackthon</a:t>
            </a: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. For this we are checking the title of some news and identify what are fake</a:t>
            </a:r>
          </a:p>
        </p:txBody>
      </p:sp>
      <p:sp>
        <p:nvSpPr>
          <p:cNvPr id="546" name="Google Shape;546;p3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Problem description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3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 Workflow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.1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Data preparation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5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5"/>
          <p:cNvSpPr txBox="1">
            <a:spLocks noGrp="1"/>
          </p:cNvSpPr>
          <p:nvPr>
            <p:ph type="title"/>
          </p:nvPr>
        </p:nvSpPr>
        <p:spPr>
          <a:xfrm>
            <a:off x="927731" y="0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dirty="0"/>
              <a:t>EDA (exploratory data analysis)</a:t>
            </a:r>
            <a:endParaRPr dirty="0"/>
          </a:p>
        </p:txBody>
      </p:sp>
      <p:sp>
        <p:nvSpPr>
          <p:cNvPr id="6" name="Google Shape;545;p32">
            <a:extLst>
              <a:ext uri="{FF2B5EF4-FFF2-40B4-BE49-F238E27FC236}">
                <a16:creationId xmlns:a16="http://schemas.microsoft.com/office/drawing/2014/main" id="{28565A77-BB27-4702-A168-EE037291F29F}"/>
              </a:ext>
            </a:extLst>
          </p:cNvPr>
          <p:cNvSpPr/>
          <p:nvPr/>
        </p:nvSpPr>
        <p:spPr>
          <a:xfrm>
            <a:off x="46331" y="928760"/>
            <a:ext cx="4290345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Labeled dataset has 60 different values of the target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09D1DE2-8F4A-4783-BA53-B3B04DFABF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809"/>
          <a:stretch/>
        </p:blipFill>
        <p:spPr>
          <a:xfrm>
            <a:off x="161428" y="1346945"/>
            <a:ext cx="3941157" cy="2018685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60743F2-ABA3-45E6-99C6-360E785FC15D}"/>
              </a:ext>
            </a:extLst>
          </p:cNvPr>
          <p:cNvSpPr txBox="1"/>
          <p:nvPr/>
        </p:nvSpPr>
        <p:spPr>
          <a:xfrm>
            <a:off x="5395544" y="1121285"/>
            <a:ext cx="27622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Remove </a:t>
            </a:r>
            <a:r>
              <a:rPr lang="pt-PT" dirty="0" err="1"/>
              <a:t>NaN</a:t>
            </a:r>
            <a:endParaRPr lang="pt-PT" dirty="0"/>
          </a:p>
          <a:p>
            <a:r>
              <a:rPr lang="pt-PT" dirty="0" err="1"/>
              <a:t>Analyse</a:t>
            </a:r>
            <a:r>
              <a:rPr lang="pt-PT" dirty="0"/>
              <a:t> </a:t>
            </a:r>
            <a:r>
              <a:rPr lang="pt-PT" dirty="0" err="1"/>
              <a:t>special</a:t>
            </a:r>
            <a:r>
              <a:rPr lang="pt-PT" dirty="0"/>
              <a:t> </a:t>
            </a:r>
            <a:r>
              <a:rPr lang="pt-PT" dirty="0" err="1"/>
              <a:t>car</a:t>
            </a:r>
            <a:endParaRPr lang="pt-PT" dirty="0"/>
          </a:p>
          <a:p>
            <a:endParaRPr lang="pt-P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6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36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Handling data problems</a:t>
            </a:r>
            <a:endParaRPr/>
          </a:p>
        </p:txBody>
      </p:sp>
      <p:pic>
        <p:nvPicPr>
          <p:cNvPr id="572" name="Google Shape;5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1625" y="1901425"/>
            <a:ext cx="3048000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85817D66-B3E4-40BD-91D8-042FCCF1337C}"/>
              </a:ext>
            </a:extLst>
          </p:cNvPr>
          <p:cNvSpPr/>
          <p:nvPr/>
        </p:nvSpPr>
        <p:spPr>
          <a:xfrm>
            <a:off x="504375" y="1278010"/>
            <a:ext cx="2201244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Imbalanced dataset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  176 – true</a:t>
            </a:r>
          </a:p>
          <a:p>
            <a:pPr lvl="0" algn="just"/>
            <a:r>
              <a:rPr lang="en-US" dirty="0" err="1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Revome</a:t>
            </a:r>
            <a:r>
              <a:rPr lang="en-US" dirty="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rPr>
              <a:t> some observations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  <a:p>
            <a:pPr lvl="0" algn="just"/>
            <a:endParaRPr lang="en-US" dirty="0">
              <a:solidFill>
                <a:srgbClr val="1B1D2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7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en-GB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en-GB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Model selection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226</Words>
  <Application>Microsoft Office PowerPoint</Application>
  <PresentationFormat>Apresentação no Ecrã (16:9)</PresentationFormat>
  <Paragraphs>63</Paragraphs>
  <Slides>16</Slides>
  <Notes>16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4</vt:i4>
      </vt:variant>
      <vt:variant>
        <vt:lpstr>Títulos dos diapositivos</vt:lpstr>
      </vt:variant>
      <vt:variant>
        <vt:i4>16</vt:i4>
      </vt:variant>
    </vt:vector>
  </HeadingPairs>
  <TitlesOfParts>
    <vt:vector size="24" baseType="lpstr">
      <vt:lpstr>Source Sans Pro</vt:lpstr>
      <vt:lpstr>Muli</vt:lpstr>
      <vt:lpstr>Oswald</vt:lpstr>
      <vt:lpstr>Arial</vt:lpstr>
      <vt:lpstr>Simple Light</vt:lpstr>
      <vt:lpstr>Quince template</vt:lpstr>
      <vt:lpstr>Quince template</vt:lpstr>
      <vt:lpstr>Quince template</vt:lpstr>
      <vt:lpstr>Hackathon #3 - Time Series Forecasting</vt:lpstr>
      <vt:lpstr>Covid Haters</vt:lpstr>
      <vt:lpstr>1. Problem description</vt:lpstr>
      <vt:lpstr>Problem description</vt:lpstr>
      <vt:lpstr>2. Workflow</vt:lpstr>
      <vt:lpstr>2.1 Data preparation</vt:lpstr>
      <vt:lpstr>EDA (exploratory data analysis)</vt:lpstr>
      <vt:lpstr>Handling data problems</vt:lpstr>
      <vt:lpstr>2.2 Model selection</vt:lpstr>
      <vt:lpstr>Model selection</vt:lpstr>
      <vt:lpstr>2.3 Results and discussion</vt:lpstr>
      <vt:lpstr>Results and discussion</vt:lpstr>
      <vt:lpstr>3. Future Work</vt:lpstr>
      <vt:lpstr>Future work</vt:lpstr>
      <vt:lpstr>The End!</vt:lpstr>
      <vt:lpstr>Pun!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#3 - Time Series Forecasting</dc:title>
  <dc:creator>Closer</dc:creator>
  <cp:lastModifiedBy>Closer</cp:lastModifiedBy>
  <cp:revision>7</cp:revision>
  <dcterms:modified xsi:type="dcterms:W3CDTF">2020-10-25T16:20:43Z</dcterms:modified>
</cp:coreProperties>
</file>